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pl-PL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0" d="100"/>
          <a:sy n="60" d="100"/>
        </p:scale>
        <p:origin x="884" y="100"/>
      </p:cViewPr>
      <p:guideLst>
        <p:guide pos="3840"/>
        <p:guide pos="2181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Slajd tytuł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7F7549-71F6-4246-8D75-D0FEEF46072D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ytuł i tekst pion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37A554-90B3-4521-BFEB-7650B7ECCBD6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ytuł pionowy i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1CDBA9-CFC5-4AE7-A8FA-986C4E8C1CAC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9F15B7-86B5-4DC7-AE25-DDA5288A1E8E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Nagłówek sekcj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F91C6-2A09-469D-AD11-3A2CAB0A08C3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wa elementy zawartośc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F56695-E90C-4939-9B7C-BFEF3AB9500D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0263DA-2BC5-4BD4-A227-F6A31B77290D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ylko tytu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9C6222-D9AA-4C9F-A594-8A5A3AB0F92E}" type="datetime1">
              <a:rPr lang="pl-PL"/>
              <a:t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us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48A98F-2E12-45DA-BF00-433FCB3C935C}" type="datetime1">
              <a:rPr lang="pl-PL"/>
              <a:t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Zawartość z podpis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124092-BC6B-4DEF-821E-AC6079F1DA95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Obraz z podpis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CE2DD5-908E-491A-B277-1933C662783B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7AABC4-A7DD-4BC7-A51E-7F02C759AA3A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hyperlink" Target="http://info@metastars-euroclusters.com" TargetMode="External"/><Relationship Id="rId5" Type="http://schemas.openxmlformats.org/officeDocument/2006/relationships/hyperlink" Target="https://cloud.aerospace-valley.com/index.php/s/dyNsTw5N8Zjf926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info@metastars-euroclusters.co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info@metastars-euroclusters.com" TargetMode="External"/><Relationship Id="rId4" Type="http://schemas.openxmlformats.org/officeDocument/2006/relationships/hyperlink" Target="https://www.dolinalotnicza.pl/en/metars-news/" TargetMode="External"/><Relationship Id="rId5" Type="http://schemas.openxmlformats.org/officeDocument/2006/relationships/hyperlink" Target="https://www.linkedin.com/company/85661389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twitter.com/LotniczePodkarp/status/1283111934397743104" TargetMode="External"/><Relationship Id="rId8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/>
          <a:srcRect l="46083" t="0" r="-1" b="-1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4" name="Rectangle: Rounded Corners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566928" y="4194420"/>
            <a:ext cx="8557193" cy="536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b="1">
                <a:solidFill>
                  <a:schemeClr val="bg1"/>
                </a:solidFill>
              </a:rPr>
              <a:t>PRIZES – Video instructions</a:t>
            </a:r>
            <a:endParaRPr lang="pl-PL" sz="3600" b="1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 bwMode="auto">
          <a:xfrm>
            <a:off x="566928" y="5169968"/>
            <a:ext cx="8815610" cy="130641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b="1">
                <a:solidFill>
                  <a:srgbClr val="17527E"/>
                </a:solidFill>
              </a:rPr>
              <a:t>METASTARS REWARDS RESILIENT EUROPEAN SMEs!</a:t>
            </a:r>
            <a:endParaRPr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79139" y="4299787"/>
            <a:ext cx="2842069" cy="15233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1923" t="0" r="1923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1993539" y="1330699"/>
            <a:ext cx="9220200" cy="1325563"/>
          </a:xfrm>
        </p:spPr>
        <p:txBody>
          <a:bodyPr/>
          <a:lstStyle/>
          <a:p>
            <a:pPr>
              <a:defRPr/>
            </a:pPr>
            <a:r>
              <a:rPr lang="en-US" b="1"/>
              <a:t>METASTARS Prizes Open Call</a:t>
            </a:r>
            <a:endParaRPr lang="pl-PL" b="1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3710" y="1433566"/>
            <a:ext cx="1119830" cy="1119830"/>
          </a:xfrm>
          <a:prstGeom prst="rect">
            <a:avLst/>
          </a:prstGeom>
        </p:spPr>
      </p:pic>
      <p:sp>
        <p:nvSpPr>
          <p:cNvPr id="10" name="Symbol zastępczy zawartości 5"/>
          <p:cNvSpPr txBox="1"/>
          <p:nvPr/>
        </p:nvSpPr>
        <p:spPr bwMode="auto">
          <a:xfrm>
            <a:off x="701461" y="2892294"/>
            <a:ext cx="10789077" cy="364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/>
              <a:buNone/>
              <a:defRPr/>
            </a:pPr>
            <a:r>
              <a:rPr lang="en-US" sz="2400" u="sng"/>
              <a:t>To apply to METASTARS Prizes:</a:t>
            </a:r>
            <a:endParaRPr sz="2400"/>
          </a:p>
          <a:p>
            <a:pPr marL="0" indent="0" algn="just">
              <a:buNone/>
              <a:defRPr/>
            </a:pPr>
            <a:r>
              <a:rPr lang="en-US" sz="2400"/>
              <a:t>1) Complete the administrative form and send it to </a:t>
            </a:r>
            <a:r>
              <a:rPr lang="fr-FR" sz="2400" b="0" i="0" u="sng" strike="noStrike" cap="none" spc="0">
                <a:solidFill>
                  <a:schemeClr val="tx1"/>
                </a:solidFill>
                <a:latin typeface="Calibri"/>
                <a:cs typeface="Calibri"/>
                <a:hlinkClick r:id="rId4" tooltip="http://info@metastars-euroclusters.com"/>
              </a:rPr>
              <a:t>info@metastars-euroclusters.com</a:t>
            </a:r>
            <a:r>
              <a:rPr lang="fr-FR" sz="2400" u="sng"/>
              <a:t> </a:t>
            </a:r>
            <a:r>
              <a:rPr lang="fr-FR" sz="2400" u="none"/>
              <a:t>with the written transcription of your video. </a:t>
            </a:r>
            <a:r>
              <a:rPr lang="fr-FR" sz="2400"/>
              <a:t> </a:t>
            </a:r>
            <a:endParaRPr sz="2400"/>
          </a:p>
          <a:p>
            <a:pPr marL="0" indent="0" algn="just">
              <a:spcAft>
                <a:spcPts val="600"/>
              </a:spcAft>
              <a:buFont typeface="Arial"/>
              <a:buNone/>
              <a:defRPr/>
            </a:pPr>
            <a:r>
              <a:rPr lang="en-US" sz="2400"/>
              <a:t>2) Make a short video between 3 and 5 minutes in English </a:t>
            </a:r>
            <a:r>
              <a:rPr lang="en-US" sz="2400" u="sng"/>
              <a:t>following instructions on the next slides </a:t>
            </a:r>
            <a:r>
              <a:rPr lang="en-US" sz="2400"/>
              <a:t>and upload it </a:t>
            </a:r>
            <a:r>
              <a:rPr lang="fr-FR" sz="2400" u="sng">
                <a:hlinkClick r:id="rId5" tooltip="https://cloud.aerospace-valley.com/index.php/s/dyNsTw5N8Zjf926"/>
              </a:rPr>
              <a:t>here</a:t>
            </a:r>
            <a:r>
              <a:rPr lang="fr-FR" sz="2400"/>
              <a:t> </a:t>
            </a:r>
            <a:endParaRPr/>
          </a:p>
          <a:p>
            <a:pPr marL="0" indent="0" algn="ctr">
              <a:spcBef>
                <a:spcPts val="1200"/>
              </a:spcBef>
              <a:buFont typeface="Arial"/>
              <a:buNone/>
              <a:defRPr/>
            </a:pPr>
            <a:r>
              <a:rPr lang="fr-FR" sz="2400" u="sng"/>
              <a:t>Application deadline: </a:t>
            </a:r>
            <a:endParaRPr/>
          </a:p>
          <a:p>
            <a:pPr marL="0" indent="0" algn="ctr">
              <a:spcBef>
                <a:spcPts val="1200"/>
              </a:spcBef>
              <a:buFont typeface="Arial"/>
              <a:buNone/>
              <a:defRPr/>
            </a:pPr>
            <a:r>
              <a:rPr lang="en-US" sz="2400" b="1"/>
              <a:t>23 August </a:t>
            </a:r>
            <a:r>
              <a:rPr lang="en-US" sz="2400" b="1"/>
              <a:t>a</a:t>
            </a:r>
            <a:r>
              <a:rPr lang="en-US" sz="2400" b="1"/>
              <a:t>t 23:59 CET</a:t>
            </a:r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 bwMode="auto">
          <a:xfrm>
            <a:off x="4542558" y="244651"/>
            <a:ext cx="6872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>
                <a:solidFill>
                  <a:schemeClr val="bg1"/>
                </a:solidFill>
              </a:rPr>
              <a:t>Video</a:t>
            </a:r>
            <a:r>
              <a:rPr lang="fr-FR" sz="4400" b="1">
                <a:solidFill>
                  <a:schemeClr val="bg1"/>
                </a:solidFill>
              </a:rPr>
              <a:t> instructions (1/3)</a:t>
            </a:r>
            <a:endParaRPr lang="pl-PL" sz="4400" b="1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 txBox="1"/>
          <p:nvPr/>
        </p:nvSpPr>
        <p:spPr bwMode="auto">
          <a:xfrm>
            <a:off x="701461" y="1722988"/>
            <a:ext cx="10789077" cy="364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/>
              <a:buNone/>
              <a:defRPr/>
            </a:pPr>
            <a:r>
              <a:rPr lang="fr-FR" sz="2400" u="sng"/>
              <a:t>Video</a:t>
            </a:r>
            <a:r>
              <a:rPr lang="fr-FR" sz="2400" u="sng"/>
              <a:t> applications </a:t>
            </a:r>
            <a:r>
              <a:rPr lang="fr-FR" sz="2400" u="sng"/>
              <a:t>should</a:t>
            </a:r>
            <a:r>
              <a:rPr lang="fr-FR" sz="2400" u="sng"/>
              <a:t> respect the </a:t>
            </a:r>
            <a:r>
              <a:rPr lang="fr-FR" sz="2400" u="sng"/>
              <a:t>following</a:t>
            </a:r>
            <a:r>
              <a:rPr lang="fr-FR" sz="2400" u="sng"/>
              <a:t> format:</a:t>
            </a:r>
            <a:endParaRPr/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/>
              <a:t>Max duration: 5 minutes</a:t>
            </a:r>
            <a:endParaRPr/>
          </a:p>
          <a:p>
            <a:pPr algn="just">
              <a:spcBef>
                <a:spcPts val="1200"/>
              </a:spcBef>
              <a:spcAft>
                <a:spcPts val="599"/>
              </a:spcAft>
              <a:defRPr/>
            </a:pPr>
            <a:r>
              <a:rPr lang="fr-FR" sz="2400"/>
              <a:t>Video</a:t>
            </a:r>
            <a:r>
              <a:rPr lang="fr-FR" sz="2400"/>
              <a:t> in English</a:t>
            </a:r>
            <a:endParaRPr/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/>
              <a:t>Video</a:t>
            </a:r>
            <a:r>
              <a:rPr lang="fr-FR" sz="2400"/>
              <a:t> file in MP4</a:t>
            </a:r>
            <a:endParaRPr/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>
                <a:solidFill>
                  <a:schemeClr val="tx1"/>
                </a:solidFill>
              </a:rPr>
              <a:t>Horizontal format</a:t>
            </a:r>
            <a:endParaRPr sz="24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video should start with an </a:t>
            </a:r>
            <a:r>
              <a:rPr lang="en-US" sz="2400"/>
              <a:t>opening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using the template on slide 6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the accessibility of videos to all public voters, a text transcription of the video in a Word document should be sent along with the administrative form to </a:t>
            </a:r>
            <a:r>
              <a:rPr lang="pl-PL" sz="2400" b="0" i="0" u="sng" strike="noStrike" cap="none" spc="0">
                <a:solidFill>
                  <a:schemeClr val="tx1"/>
                </a:solidFill>
                <a:latin typeface="Calibri"/>
                <a:cs typeface="Calibri"/>
                <a:hlinkClick r:id="rId3" tooltip="http://info@metastars-euroclusters.com"/>
              </a:rPr>
              <a:t>info@metastars-euroclusters.com</a:t>
            </a:r>
            <a:r>
              <a:rPr sz="2400"/>
              <a:t> </a:t>
            </a:r>
            <a:endParaRPr sz="2400"/>
          </a:p>
          <a:p>
            <a:pPr marL="0" indent="0" algn="just">
              <a:spcAft>
                <a:spcPts val="599"/>
              </a:spcAft>
              <a:buFont typeface="Arial"/>
              <a:buNone/>
              <a:defRPr/>
            </a:pPr>
            <a:endParaRPr/>
          </a:p>
          <a:p>
            <a:pPr marL="0" indent="0" algn="just">
              <a:spcAft>
                <a:spcPts val="600"/>
              </a:spcAft>
              <a:buNone/>
              <a:defRPr/>
            </a:pPr>
            <a:endParaRPr sz="2400"/>
          </a:p>
        </p:txBody>
      </p:sp>
      <p:grpSp>
        <p:nvGrpSpPr>
          <p:cNvPr id="4" name="Groupe 3"/>
          <p:cNvGrpSpPr/>
          <p:nvPr/>
        </p:nvGrpSpPr>
        <p:grpSpPr bwMode="auto">
          <a:xfrm>
            <a:off x="3820585" y="3124985"/>
            <a:ext cx="2680137" cy="871492"/>
            <a:chOff x="3946695" y="3429000"/>
            <a:chExt cx="2680137" cy="87149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989890" y="3565112"/>
              <a:ext cx="2636942" cy="735380"/>
            </a:xfrm>
            <a:prstGeom prst="rect">
              <a:avLst/>
            </a:prstGeom>
          </p:spPr>
        </p:pic>
        <p:pic>
          <p:nvPicPr>
            <p:cNvPr id="5" name="Graphique 8" descr="Fermer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208067" y="3452075"/>
              <a:ext cx="462254" cy="462254"/>
            </a:xfrm>
            <a:prstGeom prst="rect">
              <a:avLst/>
            </a:prstGeom>
          </p:spPr>
        </p:pic>
        <p:pic>
          <p:nvPicPr>
            <p:cNvPr id="7" name="Graphique 16" descr="Coche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946695" y="3429000"/>
              <a:ext cx="462254" cy="462254"/>
            </a:xfrm>
            <a:prstGeom prst="rect">
              <a:avLst/>
            </a:prstGeom>
          </p:spPr>
        </p:pic>
      </p:grpSp>
      <p:cxnSp>
        <p:nvCxnSpPr>
          <p:cNvPr id="9" name="Connecteur : en arc 8"/>
          <p:cNvCxnSpPr>
            <a:cxnSpLocks/>
          </p:cNvCxnSpPr>
          <p:nvPr/>
        </p:nvCxnSpPr>
        <p:spPr bwMode="auto">
          <a:xfrm flipV="1">
            <a:off x="3359297" y="3667468"/>
            <a:ext cx="482886" cy="248780"/>
          </a:xfrm>
          <a:prstGeom prst="curvedConnector3">
            <a:avLst>
              <a:gd name="adj1" fmla="val 627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 bwMode="auto">
          <a:xfrm>
            <a:off x="4542558" y="244651"/>
            <a:ext cx="6317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>
                <a:solidFill>
                  <a:schemeClr val="bg1"/>
                </a:solidFill>
              </a:rPr>
              <a:t>Video</a:t>
            </a:r>
            <a:r>
              <a:rPr lang="fr-FR" sz="4400" b="1">
                <a:solidFill>
                  <a:schemeClr val="bg1"/>
                </a:solidFill>
              </a:rPr>
              <a:t> instructions (2/3)</a:t>
            </a:r>
            <a:endParaRPr lang="pl-PL" sz="4400" b="1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 txBox="1"/>
          <p:nvPr/>
        </p:nvSpPr>
        <p:spPr bwMode="auto">
          <a:xfrm>
            <a:off x="701461" y="1722988"/>
            <a:ext cx="8442539" cy="364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/>
              <a:buNone/>
              <a:defRPr/>
            </a:pPr>
            <a:r>
              <a:rPr lang="fr-FR" sz="2400" u="sng"/>
              <a:t>The </a:t>
            </a:r>
            <a:r>
              <a:rPr lang="fr-FR" sz="2400" u="sng"/>
              <a:t>video</a:t>
            </a:r>
            <a:r>
              <a:rPr lang="fr-FR" sz="2400" u="sng"/>
              <a:t> </a:t>
            </a:r>
            <a:r>
              <a:rPr lang="fr-FR" sz="2400" u="sng"/>
              <a:t>should</a:t>
            </a:r>
            <a:r>
              <a:rPr lang="fr-FR" sz="2400" u="sng"/>
              <a:t> </a:t>
            </a:r>
            <a:r>
              <a:rPr lang="fr-FR" sz="2400" u="sng"/>
              <a:t>address</a:t>
            </a:r>
            <a:r>
              <a:rPr lang="fr-FR" sz="2400" u="sng"/>
              <a:t> the </a:t>
            </a:r>
            <a:r>
              <a:rPr lang="fr-FR" sz="2400" u="sng"/>
              <a:t>following</a:t>
            </a:r>
            <a:r>
              <a:rPr lang="fr-FR" sz="2400" u="sng"/>
              <a:t> topics:</a:t>
            </a:r>
            <a:endParaRPr/>
          </a:p>
          <a:p>
            <a:pPr>
              <a:defRPr/>
            </a:pPr>
            <a:r>
              <a:rPr lang="en-US" sz="2400"/>
              <a:t>SME presentation (name, country, size, sector of activity and core business…)</a:t>
            </a:r>
            <a:endParaRPr/>
          </a:p>
          <a:p>
            <a:pPr>
              <a:defRPr/>
            </a:pPr>
            <a:r>
              <a:rPr lang="en-US" sz="2400"/>
              <a:t>Challenges faced by the SME (green and digital transition, </a:t>
            </a:r>
            <a:r>
              <a:rPr lang="en-US" sz="2400"/>
              <a:t>internationalisation</a:t>
            </a:r>
            <a:r>
              <a:rPr lang="en-US" sz="2400"/>
              <a:t> and access to new markets, upskilling and reskilling of the workforce, cybersecurity, disruption of the supply chain,…),</a:t>
            </a:r>
            <a:endParaRPr/>
          </a:p>
          <a:p>
            <a:pPr>
              <a:defRPr/>
            </a:pPr>
            <a:r>
              <a:rPr lang="en-US" sz="2400"/>
              <a:t>Actions already implemented or planned by the SME to be more resilient and respond to these challenges (strategy, action plan, change of internal processes, new products or services…).</a:t>
            </a:r>
            <a:endParaRPr/>
          </a:p>
        </p:txBody>
      </p:sp>
      <p:grpSp>
        <p:nvGrpSpPr>
          <p:cNvPr id="5" name="Groupe 4"/>
          <p:cNvGrpSpPr/>
          <p:nvPr/>
        </p:nvGrpSpPr>
        <p:grpSpPr bwMode="auto">
          <a:xfrm>
            <a:off x="1902778" y="5745898"/>
            <a:ext cx="8388959" cy="652662"/>
            <a:chOff x="0" y="0"/>
            <a:chExt cx="8388959" cy="652662"/>
          </a:xfrm>
        </p:grpSpPr>
        <p:sp>
          <p:nvSpPr>
            <p:cNvPr id="7" name="Rectangle 6"/>
            <p:cNvSpPr/>
            <p:nvPr/>
          </p:nvSpPr>
          <p:spPr bwMode="auto">
            <a:xfrm>
              <a:off x="829699" y="0"/>
              <a:ext cx="7559259" cy="640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Application videos sent to the METASTARS consortium will be published on the METASTARS</a:t>
              </a:r>
              <a:r>
                <a:rPr lang="en-US" i="1" u="none">
                  <a:solidFill>
                    <a:srgbClr val="FF0000"/>
                  </a:solidFill>
                </a:rPr>
                <a:t> </a:t>
              </a:r>
              <a:r>
                <a:rPr lang="en-US" i="1" u="none">
                  <a:solidFill>
                    <a:srgbClr val="FF0000"/>
                  </a:solidFill>
                </a:rPr>
                <a:t>webpage.</a:t>
              </a:r>
              <a:r>
                <a:rPr lang="en-US" i="1" u="none">
                  <a:solidFill>
                    <a:srgbClr val="FF0000"/>
                  </a:solidFill>
                </a:rPr>
                <a:t> </a:t>
              </a:r>
              <a:r>
                <a:rPr lang="en-US" i="1" u="sng">
                  <a:solidFill>
                    <a:srgbClr val="FF0000"/>
                  </a:solidFill>
                </a:rPr>
                <a:t>No confidential information should be mentioned.</a:t>
              </a:r>
              <a:endParaRPr lang="fr-FR" u="sng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742"/>
              <a:ext cx="634920" cy="634920"/>
            </a:xfrm>
            <a:prstGeom prst="rect">
              <a:avLst/>
            </a:prstGeom>
          </p:spPr>
        </p:pic>
      </p:grpSp>
      <p:sp>
        <p:nvSpPr>
          <p:cNvPr id="8" name="Symbol zastępczy zawartości 5"/>
          <p:cNvSpPr txBox="1"/>
          <p:nvPr/>
        </p:nvSpPr>
        <p:spPr bwMode="auto">
          <a:xfrm>
            <a:off x="8929990" y="1722988"/>
            <a:ext cx="3002605" cy="364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r>
              <a:rPr lang="fr-FR" sz="2400" i="1"/>
              <a:t>Suggested</a:t>
            </a:r>
            <a:r>
              <a:rPr lang="fr-FR" sz="2400" i="1"/>
              <a:t> duration:</a:t>
            </a:r>
            <a:endParaRPr/>
          </a:p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r>
              <a:rPr lang="fr-FR" sz="2400" i="1"/>
              <a:t>30s-1m</a:t>
            </a:r>
            <a:endParaRPr/>
          </a:p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endParaRPr lang="fr-FR" sz="2400" i="1"/>
          </a:p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r>
              <a:rPr lang="fr-FR" sz="2400" i="1"/>
              <a:t>1-2m</a:t>
            </a:r>
            <a:endParaRPr/>
          </a:p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endParaRPr lang="fr-FR" sz="2400" i="1"/>
          </a:p>
          <a:p>
            <a:pPr marL="0" indent="0" algn="ctr">
              <a:spcAft>
                <a:spcPts val="600"/>
              </a:spcAft>
              <a:buFont typeface="Arial"/>
              <a:buNone/>
              <a:defRPr/>
            </a:pPr>
            <a:r>
              <a:rPr lang="fr-FR" sz="2400" i="1"/>
              <a:t>1-2m</a:t>
            </a:r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 bwMode="auto">
          <a:xfrm>
            <a:off x="4542558" y="244651"/>
            <a:ext cx="6471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>
                <a:solidFill>
                  <a:schemeClr val="bg1"/>
                </a:solidFill>
              </a:rPr>
              <a:t>Video</a:t>
            </a:r>
            <a:r>
              <a:rPr lang="fr-FR" sz="4400" b="1">
                <a:solidFill>
                  <a:schemeClr val="bg1"/>
                </a:solidFill>
              </a:rPr>
              <a:t> instructions (3/3)</a:t>
            </a:r>
            <a:endParaRPr lang="pl-PL" sz="4400" b="1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 txBox="1"/>
          <p:nvPr/>
        </p:nvSpPr>
        <p:spPr bwMode="auto">
          <a:xfrm>
            <a:off x="800357" y="1703658"/>
            <a:ext cx="10789077" cy="364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/>
              <a:t>Public voters will contribute to applications’ evaluation so the dynamism of the video is important: avoid a simple succession of slides and prefer personalized presentations or video animations.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217" y="3426347"/>
            <a:ext cx="3678356" cy="1917659"/>
          </a:xfrm>
          <a:prstGeom prst="rect">
            <a:avLst/>
          </a:prstGeom>
        </p:spPr>
      </p:pic>
      <p:pic>
        <p:nvPicPr>
          <p:cNvPr id="9" name="Graphique 8" descr="Ferme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4994" y="3006651"/>
            <a:ext cx="924509" cy="9245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54487" y="3426347"/>
            <a:ext cx="3678357" cy="1918218"/>
          </a:xfrm>
          <a:prstGeom prst="rect">
            <a:avLst/>
          </a:prstGeom>
        </p:spPr>
      </p:pic>
      <p:pic>
        <p:nvPicPr>
          <p:cNvPr id="17" name="Graphique 16" descr="Coche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77378" y="3004512"/>
            <a:ext cx="926605" cy="9266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90335" y="3429000"/>
            <a:ext cx="3269448" cy="1915006"/>
          </a:xfrm>
          <a:prstGeom prst="rect">
            <a:avLst/>
          </a:prstGeom>
        </p:spPr>
      </p:pic>
      <p:pic>
        <p:nvPicPr>
          <p:cNvPr id="10" name="Graphique 9" descr="Coche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231858" y="3004512"/>
            <a:ext cx="926605" cy="9266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20" y="10"/>
            <a:ext cx="12191980" cy="4465973"/>
          </a:xfrm>
          <a:custGeom>
            <a:avLst/>
            <a:gdLst/>
            <a:ahLst/>
            <a:cxnLst/>
            <a:rect l="l" t="t" r="r" b="b"/>
            <a:pathLst>
              <a:path w="18287970" h="6698959" fill="norm" stroke="1" extrusionOk="0">
                <a:moveTo>
                  <a:pt x="0" y="0"/>
                </a:moveTo>
                <a:lnTo>
                  <a:pt x="18287970" y="0"/>
                </a:lnTo>
                <a:lnTo>
                  <a:pt x="18287970" y="6698959"/>
                </a:lnTo>
                <a:lnTo>
                  <a:pt x="0" y="6698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46082" t="0" r="0" b="269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>
            <a:off x="0" y="3585161"/>
            <a:ext cx="8384039" cy="1220191"/>
            <a:chOff x="0" y="0"/>
            <a:chExt cx="16768079" cy="2440381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16768142" cy="2440381"/>
            </a:xfrm>
            <a:custGeom>
              <a:avLst/>
              <a:gdLst/>
              <a:ahLst/>
              <a:cxnLst/>
              <a:rect l="l" t="t" r="r" b="b"/>
              <a:pathLst>
                <a:path w="16768142" h="2440381" fill="norm" stroke="1" extrusionOk="0">
                  <a:moveTo>
                    <a:pt x="0" y="0"/>
                  </a:moveTo>
                  <a:lnTo>
                    <a:pt x="16768142" y="0"/>
                  </a:lnTo>
                  <a:lnTo>
                    <a:pt x="16768142" y="2440381"/>
                  </a:lnTo>
                  <a:lnTo>
                    <a:pt x="0" y="2440381"/>
                  </a:lnTo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5" name="Freeform 5"/>
          <p:cNvSpPr/>
          <p:nvPr/>
        </p:nvSpPr>
        <p:spPr bwMode="auto">
          <a:xfrm>
            <a:off x="9612573" y="5558430"/>
            <a:ext cx="2387600" cy="1299570"/>
          </a:xfrm>
          <a:custGeom>
            <a:avLst/>
            <a:gdLst/>
            <a:ahLst/>
            <a:cxnLst/>
            <a:rect l="l" t="t" r="r" b="b"/>
            <a:pathLst>
              <a:path w="3633273" h="1947487" fill="norm" stroke="1" extrusionOk="0">
                <a:moveTo>
                  <a:pt x="0" y="0"/>
                </a:moveTo>
                <a:lnTo>
                  <a:pt x="3633273" y="0"/>
                </a:lnTo>
                <a:lnTo>
                  <a:pt x="3633273" y="1947487"/>
                </a:lnTo>
                <a:lnTo>
                  <a:pt x="0" y="194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249361" y="3687257"/>
            <a:ext cx="84352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350" spc="-19">
                <a:solidFill>
                  <a:srgbClr val="FFFFFF"/>
                </a:solidFill>
                <a:latin typeface="Calibri (MS) Bold"/>
              </a:rPr>
              <a:t>METASTARS </a:t>
            </a:r>
            <a:r>
              <a:rPr lang="en-US" sz="3350" spc="-19">
                <a:solidFill>
                  <a:srgbClr val="FFFFFF"/>
                </a:solidFill>
                <a:latin typeface="Calibri (MS)"/>
              </a:rPr>
              <a:t>- Call for Prizes</a:t>
            </a:r>
            <a:endParaRPr/>
          </a:p>
          <a:p>
            <a:pPr>
              <a:lnSpc>
                <a:spcPts val="3600"/>
              </a:lnSpc>
              <a:defRPr/>
            </a:pPr>
            <a:r>
              <a:rPr lang="pl-PL" sz="3350" spc="-20">
                <a:solidFill>
                  <a:srgbClr val="FFFFFF"/>
                </a:solidFill>
                <a:highlight>
                  <a:srgbClr val="FFFF00"/>
                </a:highlight>
                <a:latin typeface="Calibri (MS) Bold"/>
              </a:rPr>
              <a:t>SME NAME </a:t>
            </a:r>
            <a:r>
              <a:rPr lang="en-US" sz="3350" spc="-20">
                <a:solidFill>
                  <a:srgbClr val="FFFFFF"/>
                </a:solidFill>
                <a:latin typeface="Calibri (MS)"/>
              </a:rPr>
              <a:t>Application</a:t>
            </a:r>
            <a:endParaRPr/>
          </a:p>
        </p:txBody>
      </p:sp>
      <p:sp>
        <p:nvSpPr>
          <p:cNvPr id="11" name="pole tekstowe 10"/>
          <p:cNvSpPr txBox="1"/>
          <p:nvPr/>
        </p:nvSpPr>
        <p:spPr bwMode="auto">
          <a:xfrm flipH="0" flipV="0">
            <a:off x="8950384" y="5054599"/>
            <a:ext cx="3126708" cy="388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39"/>
              </a:lnSpc>
              <a:defRPr/>
            </a:pPr>
            <a:r>
              <a:rPr lang="en-US" sz="3600" spc="20">
                <a:highlight>
                  <a:srgbClr val="FFFF00"/>
                </a:highlight>
                <a:latin typeface="Calibri (MS) Bold"/>
              </a:rPr>
              <a:t>SME LOGO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78492"/>
            <a:ext cx="4352921" cy="979509"/>
          </a:xfrm>
          <a:prstGeom prst="rect">
            <a:avLst/>
          </a:prstGeom>
        </p:spPr>
      </p:pic>
      <p:sp>
        <p:nvSpPr>
          <p:cNvPr id="12" name="Freeform 7"/>
          <p:cNvSpPr/>
          <p:nvPr/>
        </p:nvSpPr>
        <p:spPr bwMode="auto">
          <a:xfrm>
            <a:off x="3911600" y="5851019"/>
            <a:ext cx="5282851" cy="973800"/>
          </a:xfrm>
          <a:custGeom>
            <a:avLst/>
            <a:gdLst/>
            <a:ahLst/>
            <a:cxnLst/>
            <a:rect l="l" t="t" r="r" b="b"/>
            <a:pathLst>
              <a:path w="7382610" h="1238458" fill="norm" stroke="1" extrusionOk="0">
                <a:moveTo>
                  <a:pt x="0" y="0"/>
                </a:moveTo>
                <a:lnTo>
                  <a:pt x="7382610" y="0"/>
                </a:lnTo>
                <a:lnTo>
                  <a:pt x="7382610" y="1238458"/>
                </a:lnTo>
                <a:lnTo>
                  <a:pt x="0" y="1238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517401" name="pole tekstowe 1"/>
          <p:cNvSpPr txBox="1"/>
          <p:nvPr/>
        </p:nvSpPr>
        <p:spPr bwMode="auto">
          <a:xfrm>
            <a:off x="4542557" y="244650"/>
            <a:ext cx="7097779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>
                <a:solidFill>
                  <a:schemeClr val="bg1"/>
                </a:solidFill>
              </a:rPr>
              <a:t>Contact</a:t>
            </a:r>
            <a:endParaRPr lang="pl-PL" sz="4400" b="1">
              <a:solidFill>
                <a:schemeClr val="bg1"/>
              </a:solidFill>
            </a:endParaRPr>
          </a:p>
        </p:txBody>
      </p:sp>
      <p:sp>
        <p:nvSpPr>
          <p:cNvPr id="1606842112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701460" y="1881560"/>
            <a:ext cx="10789076" cy="418753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en-US" sz="2600"/>
              <a:t>For any question regarding the prizes, </a:t>
            </a:r>
            <a:endParaRPr/>
          </a:p>
          <a:p>
            <a:pPr marL="0" indent="0" algn="ctr">
              <a:buNone/>
              <a:defRPr/>
            </a:pPr>
            <a:r>
              <a:rPr lang="en-US" sz="2600"/>
              <a:t>please write to </a:t>
            </a:r>
            <a:r>
              <a:rPr lang="fr-FR" sz="2600" b="0" i="0" u="sng" strike="noStrike" cap="none" spc="0">
                <a:solidFill>
                  <a:schemeClr val="tx1"/>
                </a:solidFill>
                <a:latin typeface="Calibri"/>
                <a:cs typeface="Calibri"/>
                <a:hlinkClick r:id="rId3" tooltip="http://info@metastars-euroclusters.com"/>
              </a:rPr>
              <a:t>info@metastars-euroclusters.com</a:t>
            </a:r>
            <a:r>
              <a:rPr lang="fr-FR" sz="2600" b="0" i="0" u="sng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endParaRPr/>
          </a:p>
          <a:p>
            <a:pPr marL="0" indent="0" algn="ctr">
              <a:buNone/>
              <a:defRPr/>
            </a:pPr>
            <a:endParaRPr/>
          </a:p>
          <a:p>
            <a:pPr marL="0" indent="0" algn="ctr">
              <a:buNone/>
              <a:defRPr/>
            </a:pPr>
            <a:r>
              <a:rPr/>
              <a:t>Contact and news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u="sng">
                <a:solidFill>
                  <a:schemeClr val="hlink"/>
                </a:solidFill>
                <a:hlinkClick r:id="rId4" tooltip="https://www.dolinalotnicza.pl/en/metars-news/"/>
              </a:rPr>
              <a:t>METASTARS website https://www.dolinalotnicza.pl/en/metars-news/</a:t>
            </a:r>
            <a:endParaRPr/>
          </a:p>
          <a:p>
            <a:pPr marL="0" indent="0" algn="just">
              <a:buNone/>
              <a:defRPr/>
            </a:pPr>
            <a:endParaRPr lang="en-US" sz="2600"/>
          </a:p>
        </p:txBody>
      </p:sp>
      <p:pic>
        <p:nvPicPr>
          <p:cNvPr id="73579149" name="Image 73579148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85403" y="4690806"/>
            <a:ext cx="714375" cy="704850"/>
          </a:xfrm>
          <a:prstGeom prst="rect">
            <a:avLst/>
          </a:prstGeom>
        </p:spPr>
      </p:pic>
      <p:pic>
        <p:nvPicPr>
          <p:cNvPr id="1770088426" name="Image 1770088425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452419" y="4700331"/>
            <a:ext cx="838200" cy="6858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/>
          <a:srcRect l="46083" t="0" r="-1" b="-1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4" name="Rectangle: Rounded Corners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566928" y="4194420"/>
            <a:ext cx="8557193" cy="536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b="1">
                <a:solidFill>
                  <a:schemeClr val="bg1"/>
                </a:solidFill>
              </a:rPr>
              <a:t>METASTARS PRIZES</a:t>
            </a:r>
            <a:endParaRPr lang="pl-PL" sz="3600" b="1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 bwMode="auto">
          <a:xfrm>
            <a:off x="827911" y="4954132"/>
            <a:ext cx="7619129" cy="173809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000" b="1">
                <a:solidFill>
                  <a:srgbClr val="17527E"/>
                </a:solidFill>
              </a:rPr>
              <a:t>GOOD LUCK TO ALL AND LOOKING FORWARD TO RECEIVE YOUR APPLICATIONS!</a:t>
            </a:r>
            <a:endParaRPr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79139" y="4299787"/>
            <a:ext cx="2842069" cy="15233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D865A7-97DF-4BD6-B780-41104A2BB504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akiet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onlyoffice/7.3.3.49</Application>
  <DocSecurity>0</DocSecurity>
  <PresentationFormat>Grand écran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subject/>
  <dc:creator>adi.huta89@gmail.com</dc:creator>
  <cp:keywords/>
  <dc:description/>
  <dc:identifier/>
  <dc:language/>
  <cp:lastModifiedBy>Anne-Lise STEPHAN</cp:lastModifiedBy>
  <cp:revision>135</cp:revision>
  <dcterms:created xsi:type="dcterms:W3CDTF">2022-11-15T09:22:40Z</dcterms:created>
  <dcterms:modified xsi:type="dcterms:W3CDTF">2024-06-18T10:26:43Z</dcterms:modified>
  <cp:category/>
  <cp:contentStatus/>
  <cp:version/>
</cp:coreProperties>
</file>